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3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64" r:id="rId20"/>
    <p:sldId id="268" r:id="rId21"/>
    <p:sldId id="269" r:id="rId22"/>
    <p:sldId id="270" r:id="rId23"/>
    <p:sldId id="271" r:id="rId24"/>
    <p:sldId id="272" r:id="rId2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121" name="幻灯片图像占位符 5120"/>
          <p:cNvSpPr txBox="1"/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2" name="文本占位符 5121"/>
          <p:cNvSpPr txBox="1"/>
          <p:nvPr>
            <p:ph type="body" idx="1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p>
            <a:pPr lvl="0"/>
          </a:p>
        </p:txBody>
      </p:sp>
      <p:sp>
        <p:nvSpPr>
          <p:cNvPr id="2" name="灯片编号占位符 1"/>
          <p:cNvSpPr/>
          <p:nvPr>
            <p:ph type="sldNum" idx="2"/>
          </p:nvPr>
        </p:nvSpPr>
        <p:spPr/>
        <p:txBody>
          <a:bodyPr/>
          <a:p>
            <a:pPr lvl="0" algn="r" defTabSz="0" eaLnBrk="1">
              <a:lnSpc>
                <a:spcPct val="95000"/>
              </a:lnSpc>
              <a:buNone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</a:tabLst>
            </a:pPr>
            <a:fld id="{9A0DB2DC-4C9A-4742-B13C-FB6460FD3503}" type="slidenum">
              <a:rPr lang="en-US" altLang="x-none" sz="1400" dirty="0" err="1">
                <a:solidFill>
                  <a:srgbClr val="000000"/>
                </a:solidFill>
                <a:latin typeface="Times New Roman" panose="02020603050405020304" pitchFamily="16" charset="0"/>
              </a:rPr>
            </a:fld>
            <a:endParaRPr lang="en-US" altLang="x-none" sz="1400" dirty="0" err="1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zh-CN"/>
              <a:t>Contest 15 by Dovakiin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A - Fibonacci vs Rabbits </a:t>
            </a:r>
            <a:r>
              <a:rPr lang="en-US" altLang="zh-CN"/>
              <a:t>(Cont.)</a:t>
            </a:r>
            <a:endParaRPr lang="en-US" altLang="zh-CN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zh-CN">
                <a:sym typeface="+mn-ea"/>
              </a:rPr>
              <a:t>【解题思路】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暴力就不说了。大家可以自己算算假如每秒可以算1e8项的话要算多少世纪。</a:t>
            </a:r>
            <a:endParaRPr lang="en-US" altLang="zh-CN">
              <a:sym typeface="+mn-ea"/>
            </a:endParaRPr>
          </a:p>
          <a:p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前两天B组出了一个BZOJ原题，连题目名称都是直接换成English就拿过来了：《数学作业》。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应该会给大家很多启发吧？</a:t>
            </a:r>
            <a:endParaRPr lang="en-US" altLang="zh-CN"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A - Fibonacci vs Rabbits </a:t>
            </a:r>
            <a:r>
              <a:rPr lang="en-US" altLang="zh-CN"/>
              <a:t>(Cont.)</a:t>
            </a:r>
            <a:endParaRPr lang="en-US" altLang="zh-CN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Autofit/>
          </a:bodyPr>
          <a:p>
            <a:r>
              <a:rPr lang="en-US" altLang="zh-CN" sz="2400">
                <a:sym typeface="+mn-ea"/>
              </a:rPr>
              <a:t>【(</a:t>
            </a:r>
            <a:r>
              <a:rPr lang="zh-CN" altLang="zh-CN" sz="2400">
                <a:sym typeface="+mn-ea"/>
              </a:rPr>
              <a:t>被卡掉的</a:t>
            </a:r>
            <a:r>
              <a:rPr lang="en-US" altLang="zh-CN" sz="2400">
                <a:sym typeface="+mn-ea"/>
              </a:rPr>
              <a:t>)标解1】</a:t>
            </a:r>
            <a:endParaRPr lang="en-US" altLang="zh-CN" sz="2400">
              <a:sym typeface="+mn-ea"/>
            </a:endParaRPr>
          </a:p>
          <a:p>
            <a:r>
              <a:rPr lang="en-US" altLang="zh-CN" sz="2400">
                <a:sym typeface="+mn-ea"/>
              </a:rPr>
              <a:t>很容易想到矩阵递推。</a:t>
            </a:r>
            <a:endParaRPr lang="en-US" altLang="zh-CN" sz="2400">
              <a:sym typeface="+mn-ea"/>
            </a:endParaRPr>
          </a:p>
          <a:p>
            <a:r>
              <a:rPr lang="en-US" altLang="zh-CN" sz="2400">
                <a:sym typeface="+mn-ea"/>
              </a:rPr>
              <a:t>（我习惯于行向量，可能和大家的列向量习惯不太一致，大家就麻烦忍耐着看一下吧）</a:t>
            </a:r>
            <a:endParaRPr lang="en-US" altLang="zh-CN" sz="2400">
              <a:sym typeface="+mn-ea"/>
            </a:endParaRPr>
          </a:p>
          <a:p>
            <a:r>
              <a:rPr lang="en-US" altLang="zh-CN" sz="2400">
                <a:sym typeface="+mn-ea"/>
              </a:rPr>
              <a:t>定义初态：</a:t>
            </a:r>
            <a:endParaRPr lang="en-US" altLang="zh-CN" sz="2400">
              <a:sym typeface="+mn-ea"/>
            </a:endParaRPr>
          </a:p>
          <a:p>
            <a:r>
              <a:rPr lang="en-US" altLang="zh-CN" sz="2400">
                <a:sym typeface="+mn-ea"/>
              </a:rPr>
              <a:t>[sum[i], f[i], f[i-1]]</a:t>
            </a:r>
            <a:endParaRPr lang="en-US" altLang="zh-CN" sz="2400">
              <a:sym typeface="+mn-ea"/>
            </a:endParaRPr>
          </a:p>
          <a:p>
            <a:r>
              <a:rPr lang="en-US" altLang="zh-CN" sz="2400">
                <a:sym typeface="+mn-ea"/>
              </a:rPr>
              <a:t>定义矩阵：</a:t>
            </a:r>
            <a:endParaRPr lang="en-US" altLang="zh-CN" sz="2400">
              <a:sym typeface="+mn-ea"/>
            </a:endParaRPr>
          </a:p>
          <a:p>
            <a:r>
              <a:rPr lang="en-US" altLang="zh-CN" sz="2400">
                <a:sym typeface="+mn-ea"/>
              </a:rPr>
              <a:t>-1 0 0</a:t>
            </a:r>
            <a:endParaRPr lang="en-US" altLang="zh-CN" sz="2400">
              <a:sym typeface="+mn-ea"/>
            </a:endParaRPr>
          </a:p>
          <a:p>
            <a:r>
              <a:rPr lang="en-US" altLang="zh-CN" sz="2400">
                <a:sym typeface="+mn-ea"/>
              </a:rPr>
              <a:t> 1 1 1</a:t>
            </a:r>
            <a:endParaRPr lang="en-US" altLang="zh-CN" sz="2400">
              <a:sym typeface="+mn-ea"/>
            </a:endParaRPr>
          </a:p>
          <a:p>
            <a:r>
              <a:rPr lang="en-US" altLang="zh-CN" sz="2400">
                <a:sym typeface="+mn-ea"/>
              </a:rPr>
              <a:t> 0 1 0</a:t>
            </a:r>
            <a:endParaRPr lang="en-US" altLang="zh-CN" sz="2400"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A - Fibonacci vs Rabbits </a:t>
            </a:r>
            <a:r>
              <a:rPr lang="en-US" altLang="zh-CN"/>
              <a:t>(Cont.)</a:t>
            </a:r>
            <a:endParaRPr lang="en-US" altLang="zh-CN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Autofit/>
          </a:bodyPr>
          <a:p>
            <a:r>
              <a:rPr lang="en-US" altLang="zh-CN" sz="3200">
                <a:sym typeface="+mn-ea"/>
              </a:rPr>
              <a:t>那么乘完以后，新向量就是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[-sum[i] + f[i], f[i] + f[i-1], f[i]] = [sum[i+1], f[i+1], f[i]]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 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nice，完成递推，把这个矩阵算1e(1e5)次就完事……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这么高精度，不好二进制倍增是吧。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那就十进制倍增咯。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以上是本题最初设计的标解。</a:t>
            </a:r>
            <a:endParaRPr lang="en-US" altLang="zh-CN" sz="3200"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A - Fibonacci vs Rabbits </a:t>
            </a:r>
            <a:r>
              <a:rPr lang="en-US" altLang="zh-CN"/>
              <a:t>(Cont.)</a:t>
            </a:r>
            <a:endParaRPr lang="en-US" altLang="zh-CN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Autofit/>
          </a:bodyPr>
          <a:p>
            <a:r>
              <a:rPr lang="en-US" altLang="zh-CN" sz="3200">
                <a:sym typeface="+mn-ea"/>
              </a:rPr>
              <a:t>【标解2】</a:t>
            </a:r>
            <a:endParaRPr lang="en-US" altLang="zh-CN" sz="3200">
              <a:sym typeface="+mn-ea"/>
            </a:endParaRPr>
          </a:p>
          <a:p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这时候组里某位学长跟我说了一件事：sum[i]不就等于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X(f, i)么？（其中X是一个关于f、i的精妙的函数）。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我稍微推了推，好像有点道理。于是我就直接残忍地把上面的标解卡掉了。（时限从5s调到1s，并且加了彩色大字）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每次矩阵递推需要27次计算，还是挺慢的，挺好卡的，是吧。</a:t>
            </a:r>
            <a:endParaRPr lang="en-US" altLang="zh-CN" sz="3200"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A - Fibonacci vs Rabbits </a:t>
            </a:r>
            <a:r>
              <a:rPr lang="en-US" altLang="zh-CN"/>
              <a:t>(Cont.)</a:t>
            </a:r>
            <a:endParaRPr lang="en-US" altLang="zh-CN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Autofit/>
          </a:bodyPr>
          <a:p>
            <a:r>
              <a:rPr lang="en-US" altLang="zh-CN" sz="3200">
                <a:sym typeface="+mn-ea"/>
              </a:rPr>
              <a:t>那看看这个X。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打表：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1 1 2  3 5  8 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1 0 2 -1 4 -4 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好像有某种规律？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猜个结论：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sum[i] = (-1)^i * f[i-1] + 1</a:t>
            </a:r>
            <a:endParaRPr lang="en-US" altLang="zh-CN" sz="3200"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A - Fibonacci vs Rabbits </a:t>
            </a:r>
            <a:r>
              <a:rPr lang="en-US" altLang="zh-CN"/>
              <a:t>(Cont.)</a:t>
            </a:r>
            <a:endParaRPr lang="en-US" altLang="zh-CN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Autofit/>
          </a:bodyPr>
          <a:p>
            <a:r>
              <a:rPr lang="en-US" altLang="zh-CN" sz="3200">
                <a:sym typeface="+mn-ea"/>
              </a:rPr>
              <a:t>证明一下：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sum[i] - sum[i-1] = ((-1)^i * f[i-1] + 1) - ((-1)^(i-1) * f[i-2] + 1) = (-1)^(i-1) * (f[i-1] + f[i-2]) = (-1)^(i-1) * f[i]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OK，没毛病，就决定是它啦！</a:t>
            </a:r>
            <a:endParaRPr lang="en-US" altLang="zh-CN" sz="3200">
              <a:sym typeface="+mn-ea"/>
            </a:endParaRPr>
          </a:p>
          <a:p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这样一来矩阵就可以优化到二阶。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计算速度能提升一个数量级！（8/27，想想n有多大。）</a:t>
            </a:r>
            <a:endParaRPr lang="en-US" altLang="zh-CN" sz="3200"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A - Fibonacci vs Rabbits </a:t>
            </a:r>
            <a:r>
              <a:rPr lang="en-US" altLang="zh-CN"/>
              <a:t>(Cont.)</a:t>
            </a:r>
            <a:endParaRPr lang="en-US" altLang="zh-CN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Autofit/>
          </a:bodyPr>
          <a:p>
            <a:r>
              <a:rPr lang="en-US" altLang="zh-CN" sz="3200">
                <a:sym typeface="+mn-ea"/>
              </a:rPr>
              <a:t>【标解Ex】</a:t>
            </a:r>
            <a:endParaRPr lang="en-US" altLang="zh-CN" sz="3200">
              <a:sym typeface="+mn-ea"/>
            </a:endParaRPr>
          </a:p>
          <a:p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sc（也就是sub）学长认为这个递推可以更快，大致做法就是利用Fib的递推公式（(1+sqrt(5))/2那个）。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不过标解2已经可以不需要卡常就能过了。</a:t>
            </a:r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（据说标解1大力卡常也能过啊）</a:t>
            </a:r>
            <a:endParaRPr lang="en-US" altLang="zh-CN" sz="3200">
              <a:sym typeface="+mn-ea"/>
            </a:endParaRPr>
          </a:p>
          <a:p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//</a:t>
            </a:r>
            <a:r>
              <a:rPr lang="zh-CN" altLang="zh-CN" sz="3200">
                <a:sym typeface="+mn-ea"/>
              </a:rPr>
              <a:t>注：十进制快速幂不写</a:t>
            </a:r>
            <a:r>
              <a:rPr lang="en-US" altLang="zh-CN" sz="3200">
                <a:sym typeface="+mn-ea"/>
              </a:rPr>
              <a:t>1248</a:t>
            </a:r>
            <a:r>
              <a:rPr lang="zh-CN" altLang="en-US" sz="3200">
                <a:sym typeface="+mn-ea"/>
              </a:rPr>
              <a:t>也会被卡</a:t>
            </a:r>
            <a:endParaRPr lang="zh-CN" altLang="en-US" sz="3200"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G - Lines and Points </a:t>
            </a:r>
            <a:r>
              <a:rPr lang="en-US"/>
              <a:t>by zhangyuan</a:t>
            </a:r>
            <a:endParaRPr lang="en-US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rmAutofit fontScale="90000"/>
          </a:bodyPr>
          <a:p>
            <a:r>
              <a:rPr lang="en-US" altLang="zh-CN">
                <a:sym typeface="+mn-ea"/>
              </a:rPr>
              <a:t>题意：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给出m条截距为整数的直线和n个点（大部分点随机），求每条直线穿过的点数。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题解：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点在直线上：bx+ay=ab即(a-x)(b-y)=xy，暴力枚举xy的因数即可求出所有穿过(x,y)的直线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复杂度分析：1-10^9 的平均约数个数，(n/2 + n/3 + n/4 + ... + n/n)/n = ln(n)</a:t>
            </a:r>
            <a:endParaRPr lang="en-US" altLang="zh-CN">
              <a:sym typeface="+mn-ea"/>
            </a:endParaRPr>
          </a:p>
          <a:p>
            <a:r>
              <a:rPr lang="zh-CN" altLang="zh-CN">
                <a:sym typeface="+mn-ea"/>
              </a:rPr>
              <a:t>所以</a:t>
            </a:r>
            <a:r>
              <a:rPr lang="en-US" altLang="zh-CN">
                <a:sym typeface="+mn-ea"/>
              </a:rPr>
              <a:t>枚举的直线条数：O(n*ln(n)^2)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分解复杂度：O(n*p), p为sqrt(10^9)内质数个数, 约为3400，在随机数据下更小。</a:t>
            </a:r>
            <a:r>
              <a:rPr lang="zh-CN" altLang="en-US">
                <a:sym typeface="+mn-ea"/>
              </a:rPr>
              <a:t>并且</a:t>
            </a:r>
            <a:r>
              <a:rPr lang="en-US" altLang="zh-CN">
                <a:sym typeface="+mn-ea"/>
              </a:rPr>
              <a:t>5</a:t>
            </a:r>
            <a:r>
              <a:rPr lang="zh-CN" altLang="en-US">
                <a:sym typeface="+mn-ea"/>
              </a:rPr>
              <a:t>组数据时限开了</a:t>
            </a:r>
            <a:r>
              <a:rPr lang="en-US" altLang="zh-CN">
                <a:sym typeface="+mn-ea"/>
              </a:rPr>
              <a:t>8s</a:t>
            </a:r>
            <a:endParaRPr lang="en-US" altLang="zh-CN"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B - Number Theory </a:t>
            </a:r>
            <a:r>
              <a:rPr lang="en-US"/>
              <a:t>by subconscious</a:t>
            </a:r>
            <a:endParaRPr lang="en-US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题目大意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求A030057(n).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不能由互不相同的N的约数相加得到的最小数字.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1.不能由集合中的数字相加得到的最小数字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设集合中所有数字从小到大a1,a2..an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前缀和s1,...sn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取使a(k+1)&gt;s(k)+1成立的最小k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有ans=s(k)+1</a:t>
            </a:r>
            <a:endParaRPr lang="en-US" altLang="zh-CN"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B - Number Theory </a:t>
            </a:r>
            <a:r>
              <a:rPr lang="en-US"/>
              <a:t>(Cont.)</a:t>
            </a:r>
            <a:endParaRPr lang="en-US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2.sqrt(n)的做法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从小到大枚举约数,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取使a(k+1)&gt;s(k)+1成立的最小k即可.</a:t>
            </a:r>
            <a:endParaRPr lang="en-US" altLang="zh-CN">
              <a:sym typeface="+mn-ea"/>
            </a:endParaRPr>
          </a:p>
          <a:p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3.但是这题是10^18.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我们的做法可能取出所有因数,根本无法交流.</a:t>
            </a:r>
            <a:endParaRPr lang="en-US" altLang="zh-CN"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预期难度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EF &lt; CD &lt; AG &lt; B</a:t>
            </a:r>
            <a:endParaRPr lang="en-US" altLang="zh-CN"/>
          </a:p>
          <a:p>
            <a:endParaRPr lang="zh-CN" altLang="en-US"/>
          </a:p>
          <a:p>
            <a:endParaRPr lang="zh-CN" altLang="en-US"/>
          </a:p>
          <a:p>
            <a:pPr marL="0" indent="0">
              <a:buNone/>
            </a:pPr>
            <a:r>
              <a:rPr lang="en-US" altLang="zh-CN"/>
              <a:t>2h</a:t>
            </a:r>
            <a:r>
              <a:rPr lang="zh-CN" altLang="en-US"/>
              <a:t>的时候</a:t>
            </a:r>
            <a:r>
              <a:rPr lang="en-US" altLang="zh-CN"/>
              <a:t>j</a:t>
            </a:r>
            <a:r>
              <a:rPr lang="en-US" altLang="zh-CN"/>
              <a:t>sb</a:t>
            </a:r>
            <a:r>
              <a:rPr lang="zh-CN" altLang="en-US"/>
              <a:t>不小心把最难的</a:t>
            </a:r>
            <a:r>
              <a:rPr lang="en-US" altLang="zh-CN"/>
              <a:t>B</a:t>
            </a:r>
            <a:r>
              <a:rPr lang="zh-CN" altLang="en-US"/>
              <a:t>卡过去</a:t>
            </a:r>
            <a:r>
              <a:rPr lang="zh-CN" altLang="en-US"/>
              <a:t>了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然后榜就歪了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(</a:t>
            </a:r>
            <a:r>
              <a:rPr lang="zh-CN" altLang="en-US"/>
              <a:t>偷偷改了</a:t>
            </a:r>
            <a:r>
              <a:rPr lang="en-US" altLang="zh-CN"/>
              <a:t>C</a:t>
            </a:r>
            <a:r>
              <a:rPr lang="zh-CN" altLang="en-US"/>
              <a:t>题题面，还是没什么人去做</a:t>
            </a:r>
            <a:r>
              <a:rPr lang="en-US" altLang="zh-CN"/>
              <a:t>)</a:t>
            </a:r>
            <a:endParaRPr lang="en-US" altLang="zh-CN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B - Number Theory </a:t>
            </a:r>
            <a:r>
              <a:rPr lang="en-US"/>
              <a:t>(Cont.)</a:t>
            </a:r>
            <a:endParaRPr lang="en-US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观察可以发现所有答案都是某个数x的sigma_1(x)(x的约数和)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猜想存在ans(n)=sigma_1(x)且x|n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即每个人的死法要么是尽力了,要么和某个约数相同.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打表发现是对的.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再猜想x是n的质因子从小到大排列的某个前缀积.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打表发现是对的.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(我编不下去了)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证明和1的证明类似.</a:t>
            </a:r>
            <a:endParaRPr lang="en-US" altLang="zh-CN"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B - Number Theory </a:t>
            </a:r>
            <a:r>
              <a:rPr lang="en-US"/>
              <a:t>(Cont.)</a:t>
            </a:r>
            <a:endParaRPr lang="en-US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rmAutofit fontScale="90000"/>
          </a:bodyPr>
          <a:p>
            <a:r>
              <a:rPr lang="en-US" altLang="zh-CN">
                <a:sym typeface="+mn-ea"/>
              </a:rPr>
              <a:t>设前缀积x,下一个质数p^k,p&lt;=sigma_1(x)+1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取x的所有因子a1..an,他们能组成到sigma_1(x)的所有数字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有a1*p,a2*p...an*p能组成p,2p...sigma_1(x)*p的所有数字且不与a1..an重合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因此可以组成1..sigma_1(x)*p的所有数字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设新的数字集合a1..an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有a1*p^2,a2*p^2...an*p^2能组成p^2,2p^2...sigma_1(x)*p^2的所有数字且不与a1..an重合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...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其实证明在A005153有.但是万能的小册子上肯定是没有的.(嘿嘿嘿)</a:t>
            </a:r>
            <a:endParaRPr lang="en-US" altLang="zh-CN"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B - Number Theory </a:t>
            </a:r>
            <a:r>
              <a:rPr lang="en-US"/>
              <a:t>(Cont.)</a:t>
            </a:r>
            <a:endParaRPr lang="en-US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zh-CN">
                <a:sym typeface="+mn-ea"/>
              </a:rPr>
              <a:t>然后有了这样的判定条件:for(ans=1,i=1;ans+1&gt;=i&amp;&amp;1ll*i*i&lt;=n;++i)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最坏情况n=k*p,sigma_1(k)^2≈p,p是质数且ans(k)=sigma_1(k)+1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这样要枚举到sigma_1(k).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这个的复杂度...我不会啊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sigma_1(n)查到是nloglogn的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所以这个的复杂度口胡一波大概是(nloglogn)^(1/3)?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然后只每次需要判定质数就行了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所以可以(nloglogn)^(1/3)+T*(nloglogn)^(1/3)/logn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玄学复杂度,反正是O(跑得过)</a:t>
            </a:r>
            <a:endParaRPr lang="en-US" altLang="zh-CN"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现场情况</a:t>
            </a:r>
            <a:endParaRPr lang="zh-CN" altLang="en-US"/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838200" y="1825625"/>
          <a:ext cx="10746105" cy="4073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6135"/>
                <a:gridCol w="2679065"/>
                <a:gridCol w="5970905"/>
              </a:tblGrid>
              <a:tr h="511175">
                <a:tc>
                  <a:txBody>
                    <a:bodyPr/>
                    <a:p>
                      <a:pPr algn="ctr" fontAlgn="auto">
                        <a:buNone/>
                      </a:pP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AC/Submitted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FB</a:t>
                      </a:r>
                      <a:endParaRPr lang="en-US" altLang="zh-CN"/>
                    </a:p>
                  </a:txBody>
                  <a:tcPr/>
                </a:tc>
              </a:tr>
              <a:tr h="495300"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zh-CN" altLang="en-US"/>
                        <a:t>2/11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jiangshibiao/Johann</a:t>
                      </a:r>
                      <a:endParaRPr lang="en-US" altLang="zh-CN"/>
                    </a:p>
                  </a:txBody>
                  <a:tcPr/>
                </a:tc>
              </a:tr>
              <a:tr h="511175"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B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zh-CN" altLang="en-US"/>
                        <a:t>6/88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jiangshibiao</a:t>
                      </a:r>
                      <a:r>
                        <a:rPr lang="en-US" altLang="zh-CN" sz="1800">
                          <a:sym typeface="+mn-ea"/>
                        </a:rPr>
                        <a:t>/</a:t>
                      </a:r>
                      <a:r>
                        <a:rPr lang="zh-CN" altLang="en-US" sz="1800">
                          <a:sym typeface="+mn-ea"/>
                        </a:rPr>
                        <a:t>SweetRain</a:t>
                      </a:r>
                      <a:r>
                        <a:rPr lang="en-US" altLang="zh-CN" sz="1800">
                          <a:sym typeface="+mn-ea"/>
                        </a:rPr>
                        <a:t>/LYK</a:t>
                      </a:r>
                      <a:endParaRPr lang="zh-CN" altLang="en-US"/>
                    </a:p>
                  </a:txBody>
                  <a:tcPr/>
                </a:tc>
              </a:tr>
              <a:tr h="511175"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zh-CN" altLang="en-US"/>
                        <a:t>4/17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shb/lsmll/</a:t>
                      </a:r>
                      <a:r>
                        <a:rPr lang="en-US" altLang="zh-CN" sz="1800">
                          <a:sym typeface="+mn-ea"/>
                        </a:rPr>
                        <a:t>jiangshibiao</a:t>
                      </a:r>
                      <a:endParaRPr lang="en-US" altLang="zh-CN"/>
                    </a:p>
                  </a:txBody>
                  <a:tcPr/>
                </a:tc>
              </a:tr>
              <a:tr h="511175"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D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zh-CN" altLang="en-US"/>
                        <a:t>13/32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zh-CN" altLang="en-US"/>
                        <a:t>shb</a:t>
                      </a:r>
                      <a:r>
                        <a:rPr lang="en-US" altLang="zh-CN"/>
                        <a:t>/jiangshibiao/Reku</a:t>
                      </a:r>
                      <a:endParaRPr lang="en-US" altLang="zh-CN"/>
                    </a:p>
                  </a:txBody>
                  <a:tcPr/>
                </a:tc>
              </a:tr>
              <a:tr h="511175"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E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zh-CN" altLang="en-US"/>
                        <a:t>47/275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zh-CN" altLang="en-US"/>
                        <a:t>lzw4896s</a:t>
                      </a:r>
                      <a:endParaRPr lang="zh-CN" altLang="en-US"/>
                    </a:p>
                  </a:txBody>
                  <a:tcPr/>
                </a:tc>
              </a:tr>
              <a:tr h="511175"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F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zh-CN" altLang="en-US"/>
                        <a:t>16/62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zh-CN" altLang="en-US"/>
                        <a:t>oipotato</a:t>
                      </a:r>
                      <a:endParaRPr lang="zh-CN" altLang="en-US"/>
                    </a:p>
                  </a:txBody>
                  <a:tcPr/>
                </a:tc>
              </a:tr>
              <a:tr h="511175"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G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r>
                        <a:rPr lang="en-US" altLang="zh-CN"/>
                        <a:t>0/1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 fontAlgn="auto"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E - Sequence </a:t>
            </a:r>
            <a:r>
              <a:rPr lang="en-US" altLang="zh-CN"/>
              <a:t>by tigertang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27250" y="1463040"/>
            <a:ext cx="7147560" cy="49891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F - Distance </a:t>
            </a:r>
            <a:r>
              <a:rPr lang="en-US"/>
              <a:t>by zhangyuan</a:t>
            </a:r>
            <a:endParaRPr lang="en-US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CN" altLang="en-US">
                <a:sym typeface="+mn-ea"/>
              </a:rPr>
              <a:t>题意：</a:t>
            </a:r>
            <a:endParaRPr lang="zh-CN" altLang="en-US"/>
          </a:p>
          <a:p>
            <a:r>
              <a:rPr lang="zh-CN" altLang="en-US">
                <a:sym typeface="+mn-ea"/>
              </a:rPr>
              <a:t>给两组n个数和值v，求两组数中的子串对个数，其距离不超过v</a:t>
            </a:r>
            <a:endParaRPr lang="zh-CN" altLang="en-US"/>
          </a:p>
          <a:p>
            <a:r>
              <a:rPr lang="zh-CN" altLang="en-US">
                <a:sym typeface="+mn-ea"/>
              </a:rPr>
              <a:t>距离可以是普通的向量距离。即</a:t>
            </a:r>
            <a:endParaRPr lang="zh-CN" altLang="en-US">
              <a:sym typeface="+mn-ea"/>
            </a:endParaRPr>
          </a:p>
          <a:p>
            <a:endParaRPr lang="zh-CN" altLang="en-US"/>
          </a:p>
          <a:p>
            <a:r>
              <a:rPr lang="zh-CN" altLang="en-US"/>
              <a:t>题解：</a:t>
            </a:r>
            <a:endParaRPr lang="zh-CN" altLang="en-US"/>
          </a:p>
          <a:p>
            <a:r>
              <a:rPr lang="zh-CN" altLang="en-US"/>
              <a:t>枚举子串对错开位置，变成求子串和</a:t>
            </a:r>
            <a:r>
              <a:rPr lang="en-US" altLang="zh-CN"/>
              <a:t>≤</a:t>
            </a:r>
            <a:r>
              <a:rPr lang="zh-CN" altLang="en-US"/>
              <a:t>v的问题</a:t>
            </a:r>
            <a:endParaRPr lang="zh-CN" altLang="en-US"/>
          </a:p>
          <a:p>
            <a:r>
              <a:rPr lang="zh-CN" altLang="en-US"/>
              <a:t>由于前缀和必然是非递减的，找到当前位置向前最长小于等于</a:t>
            </a:r>
            <a:r>
              <a:rPr lang="en-US" altLang="zh-CN"/>
              <a:t>v</a:t>
            </a:r>
            <a:r>
              <a:rPr lang="zh-CN" altLang="en-US"/>
              <a:t>子串和位置统计答案即可。</a:t>
            </a:r>
            <a:r>
              <a:rPr lang="zh-CN" altLang="en-US">
                <a:sym typeface="+mn-ea"/>
              </a:rPr>
              <a:t>二分/尺取。</a:t>
            </a:r>
            <a:endParaRPr lang="zh-CN" altLang="en-US"/>
          </a:p>
          <a:p>
            <a:r>
              <a:rPr lang="zh-CN" altLang="en-US"/>
              <a:t>O(n</a:t>
            </a:r>
            <a:r>
              <a:rPr lang="zh-CN" altLang="en-US" baseline="30000"/>
              <a:t>2</a:t>
            </a:r>
            <a:r>
              <a:rPr lang="zh-CN" altLang="en-US"/>
              <a:t>)</a:t>
            </a:r>
            <a:r>
              <a:rPr lang="en-US" altLang="zh-CN"/>
              <a:t>/O(n</a:t>
            </a:r>
            <a:r>
              <a:rPr lang="en-US" altLang="zh-CN" baseline="30000"/>
              <a:t>2</a:t>
            </a:r>
            <a:r>
              <a:rPr lang="en-US" altLang="zh-CN"/>
              <a:t>logn)</a:t>
            </a:r>
            <a:endParaRPr lang="en-US" altLang="zh-CN"/>
          </a:p>
        </p:txBody>
      </p:sp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236335" y="2571750"/>
          <a:ext cx="118999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698500" imgH="279400" progId="Equation.KSEE3">
                  <p:embed/>
                </p:oleObj>
              </mc:Choice>
              <mc:Fallback>
                <p:oleObj name="" r:id="rId1" imgW="698500" imgH="2794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236335" y="2571750"/>
                        <a:ext cx="1189990" cy="47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C - Programming Contest Again </a:t>
            </a:r>
            <a:r>
              <a:rPr lang="en-US" altLang="zh-CN"/>
              <a:t>by Castiel</a:t>
            </a:r>
            <a:endParaRPr lang="en-US" altLang="zh-CN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CN" altLang="en-US">
                <a:sym typeface="+mn-ea"/>
              </a:rPr>
              <a:t>简单来说，可以变为这么一个模型，有n件物品，k个背包，每个背包都是01背包，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但是任意两个背包之前放的东西不能完全一样，也就是说我们需要这个01背包的前k个最优解，那么动态转移方程就出来了。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dp[i][j][k]代表前i件物品，容量为j时的第k优解。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dp[i][j][k] = </a:t>
            </a:r>
            <a:r>
              <a:rPr lang="en-US" altLang="zh-CN">
                <a:sym typeface="+mn-ea"/>
              </a:rPr>
              <a:t>list</a:t>
            </a:r>
            <a:r>
              <a:rPr lang="zh-CN" altLang="en-US">
                <a:sym typeface="+mn-ea"/>
              </a:rPr>
              <a:t>(dp[i - 1][j][1...k], dp[i - 1][j - weight[i]][1...k] + value[i])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中的第k个，两个状态的k解可以使用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归并</a:t>
            </a:r>
            <a:r>
              <a:rPr lang="zh-CN" altLang="en-US">
                <a:sym typeface="+mn-ea"/>
              </a:rPr>
              <a:t>合起来。</a:t>
            </a:r>
            <a:endParaRPr lang="zh-CN" altLang="en-US">
              <a:sym typeface="+mn-ea"/>
            </a:endParaRPr>
          </a:p>
          <a:p>
            <a:r>
              <a:rPr lang="zh-CN">
                <a:sym typeface="+mn-ea"/>
              </a:rPr>
              <a:t>不要用暴力排序！出题人并没有要卡暴力排序合并的意思，但是</a:t>
            </a:r>
            <a:endParaRPr lang="zh-CN">
              <a:sym typeface="+mn-ea"/>
            </a:endParaRPr>
          </a:p>
          <a:p>
            <a:r>
              <a:rPr lang="zh-CN">
                <a:sym typeface="+mn-ea"/>
              </a:rPr>
              <a:t>好像自然而然被卡了。</a:t>
            </a:r>
            <a:endParaRPr lang="zh-CN" altLang="en-US">
              <a:sym typeface="+mn-ea"/>
            </a:endParaRPr>
          </a:p>
          <a:p>
            <a:r>
              <a:rPr lang="en-US" altLang="zh-CN">
                <a:sym typeface="+mn-ea"/>
              </a:rPr>
              <a:t>O(n * v * k)</a:t>
            </a:r>
            <a:endParaRPr lang="en-US" altLang="zh-CN"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D - Bulbasaur and Chess </a:t>
            </a:r>
            <a:r>
              <a:rPr lang="en-US"/>
              <a:t>by TsReaper</a:t>
            </a:r>
            <a:endParaRPr lang="en-US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rmAutofit lnSpcReduction="20000"/>
          </a:bodyPr>
          <a:p>
            <a:endParaRPr lang="en-US" altLang="zh-CN"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标题 3072"/>
          <p:cNvSpPr>
            <a:spLocks noGrp="1"/>
          </p:cNvSpPr>
          <p:nvPr>
            <p:ph type="title"/>
          </p:nvPr>
        </p:nvSpPr>
        <p:spPr>
          <a:xfrm>
            <a:off x="1980048" y="273629"/>
            <a:ext cx="8229024" cy="1144921"/>
          </a:xfrm>
        </p:spPr>
        <p:txBody>
          <a:bodyPr wrap="square" lIns="0" tIns="35485" rIns="0" bIns="0" anchor="ctr"/>
          <a:p>
            <a:pPr defTabSz="0">
              <a:buNone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</a:tabLst>
            </a:pPr>
            <a:r>
              <a:rPr lang="en-US" altLang="x-none" dirty="0" err="1"/>
              <a:t>D - Bulbasaur and Chess (Cont.)</a:t>
            </a:r>
            <a:endParaRPr lang="en-US" altLang="x-none" dirty="0" err="1"/>
          </a:p>
        </p:txBody>
      </p:sp>
      <p:sp>
        <p:nvSpPr>
          <p:cNvPr id="3074" name="文本占位符 3073"/>
          <p:cNvSpPr>
            <a:spLocks noGrp="1"/>
          </p:cNvSpPr>
          <p:nvPr>
            <p:ph type="body" idx="1"/>
          </p:nvPr>
        </p:nvSpPr>
        <p:spPr>
          <a:xfrm>
            <a:off x="1980048" y="1604328"/>
            <a:ext cx="8229024" cy="4211002"/>
          </a:xfrm>
        </p:spPr>
        <p:txBody>
          <a:bodyPr wrap="square" lIns="0" tIns="25807" rIns="0" bIns="0" anchor="t"/>
          <a:p>
            <a:pPr marL="431800" indent="-323850" defTabSz="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</a:tabLst>
            </a:pPr>
            <a:r>
              <a:rPr lang="en-US" altLang="x-none" dirty="0" err="1"/>
              <a:t>一方玩家选择一个元素后，一个完整的棋盘将会被分为两个或四个小棋盘。</a:t>
            </a:r>
            <a:endParaRPr lang="en-US" altLang="x-none" dirty="0" err="1"/>
          </a:p>
          <a:p>
            <a:pPr marL="431800" indent="-323850" defTabSz="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</a:tabLst>
            </a:pPr>
            <a:r>
              <a:rPr lang="en-US" altLang="x-none" dirty="0" err="1"/>
              <a:t>设 sg(i, j, a, b)为左上角为(i, j)，右下角为(a, b)的小棋盘的sg值。</a:t>
            </a:r>
            <a:endParaRPr lang="en-US" altLang="x-none" dirty="0" err="1"/>
          </a:p>
          <a:p>
            <a:pPr marL="431800" indent="-323850" defTabSz="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</a:tabLst>
            </a:pPr>
            <a:r>
              <a:rPr lang="en-US" altLang="x-none" dirty="0" err="1"/>
              <a:t>在这个小棋盘内的每个元素都可能被选择，所以我们遍历小棋盘中的 每个元素，sg(i, j, a, b)显然由选择元素后分裂出来的两个（或四个）小棋盘转化而来。用异或的方式求sg值就行了。</a:t>
            </a:r>
            <a:endParaRPr lang="en-US" altLang="x-none" dirty="0" err="1"/>
          </a:p>
          <a:p>
            <a:pPr marL="431800" indent="-323850" defTabSz="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</a:tabLst>
            </a:pPr>
            <a:r>
              <a:rPr lang="en-US" altLang="x-none" dirty="0" err="1"/>
              <a:t>复杂度 O((nm)^3)</a:t>
            </a:r>
            <a:endParaRPr lang="en-US" altLang="x-none" dirty="0" err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A - Fibonacci vs Rabbits </a:t>
            </a:r>
            <a:r>
              <a:rPr lang="en-US"/>
              <a:t>by vjudge</a:t>
            </a:r>
            <a:endParaRPr lang="en-US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zh-CN">
                <a:sym typeface="+mn-ea"/>
              </a:rPr>
              <a:t>【题目大意】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给定n，求∑ ((-1)^i * f[i]) （i: 1..n，f[n]为斐波那契的第n项）。</a:t>
            </a:r>
            <a:endParaRPr lang="en-US" altLang="zh-CN">
              <a:sym typeface="+mn-ea"/>
            </a:endParaRPr>
          </a:p>
          <a:p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为什么呢？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我们注意到题目里面这个描述的很蹩脚的 km - fn。然后又看到答案mod m。很容易想到这就相当于是 km - fn = -fn (mod m)。</a:t>
            </a:r>
            <a:endParaRPr lang="en-US" altLang="zh-CN"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3530</Words>
  <Application>WPS 演示</Application>
  <PresentationFormat>宽屏</PresentationFormat>
  <Paragraphs>230</Paragraphs>
  <Slides>22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2" baseType="lpstr">
      <vt:lpstr>Arial</vt:lpstr>
      <vt:lpstr>宋体</vt:lpstr>
      <vt:lpstr>Wingdings</vt:lpstr>
      <vt:lpstr>Calibri Light</vt:lpstr>
      <vt:lpstr>Calibri</vt:lpstr>
      <vt:lpstr>微软雅黑</vt:lpstr>
      <vt:lpstr>Arial Unicode MS</vt:lpstr>
      <vt:lpstr>Times New Roman</vt:lpstr>
      <vt:lpstr>Office 主题</vt:lpstr>
      <vt:lpstr>Equation.KSEE3</vt:lpstr>
      <vt:lpstr>PowerPoint 演示文稿</vt:lpstr>
      <vt:lpstr>PowerPoint 演示文稿</vt:lpstr>
      <vt:lpstr>PowerPoint 演示文稿</vt:lpstr>
      <vt:lpstr>PowerPoint 演示文稿</vt:lpstr>
      <vt:lpstr>E - Sequence by tigertang</vt:lpstr>
      <vt:lpstr>F - Distance by zhangyuan</vt:lpstr>
      <vt:lpstr>C - Programming Contest Again by Castiel</vt:lpstr>
      <vt:lpstr>D - Bulbasaur and Chess</vt:lpstr>
      <vt:lpstr>D - Bulbasaur and Chess by TsReaper</vt:lpstr>
      <vt:lpstr>A - Fibonacci vs Rabbits by vjudge</vt:lpstr>
      <vt:lpstr>A - Fibonacci vs Rabbits (Cont.)</vt:lpstr>
      <vt:lpstr>A - Fibonacci vs Rabbits (Cont.)</vt:lpstr>
      <vt:lpstr>A - Fibonacci vs Rabbits (Cont.)</vt:lpstr>
      <vt:lpstr>A - Fibonacci vs Rabbits (Cont.)</vt:lpstr>
      <vt:lpstr>A - Fibonacci vs Rabbits (Cont.)</vt:lpstr>
      <vt:lpstr>A - Fibonacci vs Rabbits (Cont.)</vt:lpstr>
      <vt:lpstr>A - Fibonacci vs Rabbits by vjudge</vt:lpstr>
      <vt:lpstr>G - Lines and Points by zhangyuan</vt:lpstr>
      <vt:lpstr>B - Number Theory</vt:lpstr>
      <vt:lpstr>B - Number Theory (Cont.)</vt:lpstr>
      <vt:lpstr>B - Number Theory (Cont.)</vt:lpstr>
      <vt:lpstr>B - Number Theory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zya</dc:creator>
  <cp:lastModifiedBy>zya</cp:lastModifiedBy>
  <cp:revision>72</cp:revision>
  <dcterms:created xsi:type="dcterms:W3CDTF">2017-08-08T01:44:03Z</dcterms:created>
  <dcterms:modified xsi:type="dcterms:W3CDTF">2017-08-08T04:38:15Z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2052-10.1.0.6690</vt:lpwstr>
  </property>
</Properties>
</file>